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0F6EB-7E33-4E6C-B7CC-453AB82A3B88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F4E3E-1011-40BE-B4F4-D4CC2A540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4E3E-1011-40BE-B4F4-D4CC2A54011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3411810"/>
          </a:xfrm>
        </p:spPr>
        <p:txBody>
          <a:bodyPr>
            <a:normAutofit fontScale="90000"/>
          </a:bodyPr>
          <a:lstStyle/>
          <a:p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Курс внеурочной 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деятельности</a:t>
            </a:r>
            <a:br>
              <a:rPr lang="ru-RU" sz="5600" dirty="0" smtClean="0"/>
            </a:br>
            <a:r>
              <a:rPr lang="ru-RU" sz="5600" dirty="0" smtClean="0"/>
              <a:t>«Юный мастер</a:t>
            </a:r>
            <a:r>
              <a:rPr lang="ru-RU" sz="56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на </a:t>
            </a:r>
            <a:r>
              <a:rPr lang="ru-RU" sz="3100" dirty="0" smtClean="0"/>
              <a:t>201</a:t>
            </a:r>
            <a:r>
              <a:rPr lang="en-US" sz="3100" dirty="0" smtClean="0"/>
              <a:t>5</a:t>
            </a:r>
            <a:r>
              <a:rPr lang="ru-RU" sz="3100" dirty="0" smtClean="0"/>
              <a:t>-201</a:t>
            </a:r>
            <a:r>
              <a:rPr lang="en-US" sz="3100" dirty="0" smtClean="0"/>
              <a:t>6 </a:t>
            </a:r>
            <a:r>
              <a:rPr lang="ru-RU" sz="3100" dirty="0" smtClean="0"/>
              <a:t>учебный год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+0 0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ru-RU" sz="2200" dirty="0" smtClean="0">
              <a:solidFill>
                <a:schemeClr val="tx1"/>
              </a:solidFill>
            </a:endParaRPr>
          </a:p>
          <a:p>
            <a:pPr algn="r"/>
            <a:endParaRPr lang="ru-RU" sz="2200" dirty="0" smtClean="0">
              <a:solidFill>
                <a:schemeClr val="tx1"/>
              </a:solidFill>
            </a:endParaRPr>
          </a:p>
          <a:p>
            <a:pPr algn="r"/>
            <a:endParaRPr lang="ru-RU" sz="2200" dirty="0" smtClean="0">
              <a:solidFill>
                <a:schemeClr val="tx1"/>
              </a:solidFill>
            </a:endParaRPr>
          </a:p>
          <a:p>
            <a:pPr algn="r"/>
            <a:endParaRPr lang="ru-RU" sz="2200" dirty="0" smtClean="0">
              <a:solidFill>
                <a:schemeClr val="tx1"/>
              </a:solidFill>
            </a:endParaRPr>
          </a:p>
          <a:p>
            <a:pPr algn="r"/>
            <a:r>
              <a:rPr lang="ru-RU" sz="10000" dirty="0" smtClean="0">
                <a:solidFill>
                  <a:schemeClr val="tx1"/>
                </a:solidFill>
              </a:rPr>
              <a:t>Автор</a:t>
            </a:r>
            <a:r>
              <a:rPr lang="ru-RU" sz="10000" dirty="0" smtClean="0">
                <a:solidFill>
                  <a:schemeClr val="tx1"/>
                </a:solidFill>
              </a:rPr>
              <a:t>: Грановская Юлия </a:t>
            </a:r>
            <a:r>
              <a:rPr lang="ru-RU" sz="10000" dirty="0" err="1" smtClean="0">
                <a:solidFill>
                  <a:schemeClr val="tx1"/>
                </a:solidFill>
              </a:rPr>
              <a:t>Рифкатовна</a:t>
            </a:r>
            <a:endParaRPr lang="ru-RU" sz="10000" dirty="0" smtClean="0">
              <a:solidFill>
                <a:schemeClr val="tx1"/>
              </a:solidFill>
            </a:endParaRPr>
          </a:p>
          <a:p>
            <a:pPr algn="r"/>
            <a:r>
              <a:rPr lang="ru-RU" sz="10000" dirty="0" smtClean="0">
                <a:solidFill>
                  <a:schemeClr val="tx1"/>
                </a:solidFill>
              </a:rPr>
              <a:t>учитель первой категории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 стол 2015\Юлия Работа\Доп образование\Юнный мастер\DSCF1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5262"/>
            <a:ext cx="8064896" cy="6216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 стол 2015\Юлия Работа\Доп образование\Юнный мастер\image_206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 стол 2015\Юлия Работа\Доп образование\Юнный мастер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400933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 стол 2015\Юлия Работа\Доп образование\Юнный мастер\DSCF1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640960" cy="646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я дочь фото\DCIM\121_FUJI\DSCF1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я дочь фото\DCIM\121_FUJI\DSCF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568952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DCIM\121_FUJI\DSCF1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658"/>
            <a:ext cx="8424936" cy="617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Девизом </a:t>
            </a:r>
            <a:r>
              <a:rPr lang="ru-RU" dirty="0" smtClean="0"/>
              <a:t>внеурочной деятельности по трудовому обучению  является: </a:t>
            </a:r>
            <a:br>
              <a:rPr lang="ru-RU" dirty="0" smtClean="0"/>
            </a:br>
            <a:r>
              <a:rPr lang="ru-RU" dirty="0" smtClean="0"/>
              <a:t>Я вижу -  и запоминаю,</a:t>
            </a:r>
            <a:br>
              <a:rPr lang="ru-RU" dirty="0" smtClean="0"/>
            </a:br>
            <a:r>
              <a:rPr lang="ru-RU" dirty="0" smtClean="0"/>
              <a:t>Я делаю – и понимаю.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 занятий будут достигнуты при условии «Я хочу это сделать сам»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DCIM\121_FUJI\DSCF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392488" cy="626469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932040" y="260648"/>
            <a:ext cx="4032448" cy="5865515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endParaRPr lang="ru-RU" sz="6500" b="1" dirty="0" smtClean="0"/>
          </a:p>
          <a:p>
            <a:pPr algn="ctr">
              <a:buNone/>
            </a:pPr>
            <a:r>
              <a:rPr lang="ru-RU" sz="6500" b="1" dirty="0" smtClean="0"/>
              <a:t>Спасибо</a:t>
            </a:r>
            <a:r>
              <a:rPr lang="ru-RU" sz="8000" b="1" dirty="0" smtClean="0"/>
              <a:t> </a:t>
            </a:r>
            <a:r>
              <a:rPr lang="ru-RU" sz="5000" b="1" dirty="0" smtClean="0"/>
              <a:t>за внимание </a:t>
            </a:r>
            <a:endParaRPr lang="ru-RU" sz="5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обучить </a:t>
            </a:r>
            <a:r>
              <a:rPr lang="ru-RU" dirty="0" smtClean="0"/>
              <a:t>детей основам бисероплетения, лепки, вышивания, работы с бумагой; развить творческую активность детей с помощью практической деятельности в области декоративно-прикладного творчества; воспитать художественный вкус, усидчивость, аккуратность; сформировать культуру взаимодействия с миром природы, людей, вещей.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занятий: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 организовать свободное время детей;</a:t>
            </a:r>
          </a:p>
          <a:p>
            <a:r>
              <a:rPr lang="ru-RU" dirty="0" smtClean="0"/>
              <a:t>- развить творческие способности обучающихся;</a:t>
            </a:r>
          </a:p>
          <a:p>
            <a:r>
              <a:rPr lang="ru-RU" dirty="0" smtClean="0"/>
              <a:t>- обучить детей безопасным приёмам работы с различными инструментами;</a:t>
            </a:r>
          </a:p>
          <a:p>
            <a:r>
              <a:rPr lang="ru-RU" dirty="0" smtClean="0"/>
              <a:t>- формировать интерес к декоративно- прикладному искусству;</a:t>
            </a:r>
            <a:br>
              <a:rPr lang="ru-RU" dirty="0" smtClean="0"/>
            </a:br>
            <a:r>
              <a:rPr lang="ru-RU" dirty="0" smtClean="0"/>
              <a:t>- формировать чувство самоконтроля, взаимопомощи;</a:t>
            </a:r>
            <a:br>
              <a:rPr lang="ru-RU" dirty="0" smtClean="0"/>
            </a:br>
            <a:r>
              <a:rPr lang="ru-RU" dirty="0" smtClean="0"/>
              <a:t>- поддерживать проявления фантазии и самостоятельности детей при изготовлении поделок;                                                               </a:t>
            </a:r>
          </a:p>
          <a:p>
            <a:r>
              <a:rPr lang="ru-RU" dirty="0" smtClean="0"/>
              <a:t>- содействовать формированию всесторонне развитой личности.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занятий: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ПЛАНИРУЕМЫЕ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 обучающегося будут сформированы</a:t>
            </a:r>
            <a:r>
              <a:rPr lang="ru-RU" b="1" i="1" dirty="0" smtClean="0"/>
              <a:t>: </a:t>
            </a:r>
            <a:endParaRPr lang="ru-RU" b="1" dirty="0" smtClean="0"/>
          </a:p>
          <a:p>
            <a:pPr lvl="0"/>
            <a:r>
              <a:rPr lang="ru-RU" dirty="0" smtClean="0"/>
              <a:t>широкая </a:t>
            </a:r>
            <a:r>
              <a:rPr lang="ru-RU" dirty="0" smtClean="0"/>
              <a:t>мотивационная основа художественно-творческой деятельности, включающая социальные, учебно-познавательные и внешние мотивы; </a:t>
            </a:r>
          </a:p>
          <a:p>
            <a:pPr lvl="0"/>
            <a:r>
              <a:rPr lang="ru-RU" dirty="0" smtClean="0"/>
              <a:t>адекватное понимание причин успешности/</a:t>
            </a:r>
            <a:r>
              <a:rPr lang="ru-RU" dirty="0" err="1" smtClean="0"/>
              <a:t>неуспешности</a:t>
            </a:r>
            <a:r>
              <a:rPr lang="ru-RU" dirty="0" smtClean="0"/>
              <a:t> творческой деятельности;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Личностные универсальные учебные действия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Обучающийся научится: </a:t>
            </a:r>
          </a:p>
          <a:p>
            <a:pPr lvl="0"/>
            <a:r>
              <a:rPr lang="ru-RU" dirty="0" smtClean="0"/>
              <a:t>принимать и сохранять учебно-творческую задачу; </a:t>
            </a:r>
          </a:p>
          <a:p>
            <a:pPr lvl="0"/>
            <a:r>
              <a:rPr lang="ru-RU" dirty="0" smtClean="0"/>
              <a:t>планировать свои действия; </a:t>
            </a:r>
          </a:p>
          <a:p>
            <a:pPr lvl="0"/>
            <a:r>
              <a:rPr lang="ru-RU" dirty="0" smtClean="0"/>
              <a:t>осуществлять итоговый и пошаговый контроль; </a:t>
            </a:r>
          </a:p>
          <a:p>
            <a:pPr lvl="0"/>
            <a:r>
              <a:rPr lang="ru-RU" dirty="0" smtClean="0"/>
              <a:t>адекватно воспринимать оценку учителя; </a:t>
            </a:r>
          </a:p>
          <a:p>
            <a:pPr lvl="0"/>
            <a:r>
              <a:rPr lang="ru-RU" dirty="0" smtClean="0"/>
              <a:t>различать способ и результат действия; </a:t>
            </a:r>
          </a:p>
          <a:p>
            <a:pPr lvl="0"/>
            <a:r>
              <a:rPr lang="ru-RU" dirty="0" smtClean="0"/>
              <a:t>вносить коррективы в действия на основе их оценки и учета сделанных ошибок;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Регулятивные универсальные учебные 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Учащиеся смогут: </a:t>
            </a:r>
            <a:endParaRPr lang="ru-RU" dirty="0" smtClean="0"/>
          </a:p>
          <a:p>
            <a:pPr lvl="0"/>
            <a:r>
              <a:rPr lang="ru-RU" dirty="0" smtClean="0"/>
              <a:t>допускать существование различных точек зрения и различных вариантов выполнения поставленной творческой задачи; </a:t>
            </a:r>
          </a:p>
          <a:p>
            <a:pPr lvl="0"/>
            <a:r>
              <a:rPr lang="ru-RU" dirty="0" smtClean="0"/>
              <a:t>учитывать разные мнения, стремиться к координации при выполнении коллективных работ; </a:t>
            </a:r>
          </a:p>
          <a:p>
            <a:pPr lvl="0"/>
            <a:r>
              <a:rPr lang="ru-RU" dirty="0" smtClean="0"/>
              <a:t>формулировать собственное мнение и позицию; </a:t>
            </a:r>
          </a:p>
          <a:p>
            <a:pPr lvl="0"/>
            <a:r>
              <a:rPr lang="ru-RU" dirty="0" smtClean="0"/>
              <a:t>договариваться, приходить к общему решению; </a:t>
            </a:r>
          </a:p>
          <a:p>
            <a:pPr lvl="0"/>
            <a:r>
              <a:rPr lang="ru-RU" dirty="0" smtClean="0"/>
              <a:t>соблюдать корректность в высказываниях; </a:t>
            </a:r>
          </a:p>
          <a:p>
            <a:pPr lvl="0"/>
            <a:r>
              <a:rPr lang="ru-RU" dirty="0" smtClean="0"/>
              <a:t>задавать вопросы по существу; </a:t>
            </a:r>
          </a:p>
          <a:p>
            <a:pPr lvl="0"/>
            <a:r>
              <a:rPr lang="ru-RU" dirty="0" smtClean="0"/>
              <a:t>использовать речь для регуляции своего действия; </a:t>
            </a:r>
          </a:p>
          <a:p>
            <a:pPr lvl="0"/>
            <a:r>
              <a:rPr lang="ru-RU" dirty="0" smtClean="0"/>
              <a:t>контролировать действия партнера;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Коммуникативные универсальные учебные действия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Обучающийся </a:t>
            </a:r>
            <a:r>
              <a:rPr lang="ru-RU" b="1" dirty="0" smtClean="0"/>
              <a:t>научится: </a:t>
            </a:r>
            <a:endParaRPr lang="ru-RU" dirty="0" smtClean="0"/>
          </a:p>
          <a:p>
            <a:pPr lvl="0"/>
            <a:r>
              <a:rPr lang="ru-RU" dirty="0" smtClean="0"/>
              <a:t>осуществлять поиск нужной информации для выполнения художественно-творческой задачи с использованием учебной и дополнительной литературы в открытом информационном пространстве, в т.ч. контролируемом пространстве Интернет; </a:t>
            </a:r>
          </a:p>
          <a:p>
            <a:pPr lvl="0"/>
            <a:r>
              <a:rPr lang="ru-RU" dirty="0" smtClean="0"/>
              <a:t>использовать знаки, символы, модели, схемы для решения познавательных и творческих задач и представления их результатов;  </a:t>
            </a:r>
          </a:p>
          <a:p>
            <a:pPr lvl="0"/>
            <a:r>
              <a:rPr lang="ru-RU" dirty="0" smtClean="0"/>
              <a:t>анализировать объекты, выделять главное; </a:t>
            </a:r>
          </a:p>
          <a:p>
            <a:pPr lvl="0"/>
            <a:r>
              <a:rPr lang="ru-RU" dirty="0" smtClean="0"/>
              <a:t>осуществлять синтез (целое из частей); </a:t>
            </a:r>
          </a:p>
          <a:p>
            <a:pPr lvl="0"/>
            <a:r>
              <a:rPr lang="ru-RU" dirty="0" smtClean="0"/>
              <a:t>обобщать (выделять класс объектов по к/л признаку); </a:t>
            </a:r>
          </a:p>
          <a:p>
            <a:pPr lvl="0"/>
            <a:r>
              <a:rPr lang="ru-RU" dirty="0" smtClean="0"/>
              <a:t>устанавливать аналогии.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Познавательные </a:t>
            </a:r>
            <a:r>
              <a:rPr lang="ru-RU" b="1" dirty="0" smtClean="0"/>
              <a:t>универсальные учебные действия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доступные </a:t>
            </a:r>
            <a:r>
              <a:rPr lang="ru-RU" dirty="0" smtClean="0"/>
              <a:t>по возрасту начальные сведения о технике, технологиях и технологической стороне труда, об основах культуры труда, элементарные умения предметно-преобразовательной деятельности, знания о различных профессиях и умения ориентироваться в мире профессий, элементарный опыт творческой и проектной деятельности.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Предметные результаты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360</Words>
  <Application>Microsoft Office PowerPoint</Application>
  <PresentationFormat>Экран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                                                                       Курс внеурочной  деятельности «Юный мастер» на 2015-2016 учебный год +0 0</vt:lpstr>
      <vt:lpstr>Цели занятий:</vt:lpstr>
      <vt:lpstr>Задачи занятий: </vt:lpstr>
      <vt:lpstr>ПЛАНИРУЕМЫЕ РЕЗУЛЬТАТЫ </vt:lpstr>
      <vt:lpstr>Личностные универсальные учебные действия  </vt:lpstr>
      <vt:lpstr>Регулятивные универсальные учебные действия </vt:lpstr>
      <vt:lpstr>Коммуникативные универсальные учебные действия  </vt:lpstr>
      <vt:lpstr> Познавательные универсальные учебные действия  </vt:lpstr>
      <vt:lpstr>Предметные результаты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Цели занятий будут достигнуты при условии «Я хочу это сделать сам»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Курс внеурочной  деятельности «Юный мастер» на 2015-2016 учебный год </dc:title>
  <dc:creator>dns_aser_2013_10</dc:creator>
  <cp:lastModifiedBy>dns_aser_2013_10</cp:lastModifiedBy>
  <cp:revision>11</cp:revision>
  <dcterms:created xsi:type="dcterms:W3CDTF">2016-03-23T05:09:52Z</dcterms:created>
  <dcterms:modified xsi:type="dcterms:W3CDTF">2016-03-23T06:34:55Z</dcterms:modified>
</cp:coreProperties>
</file>