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6" r:id="rId4"/>
    <p:sldId id="337" r:id="rId5"/>
    <p:sldId id="334" r:id="rId6"/>
    <p:sldId id="335" r:id="rId7"/>
  </p:sldIdLst>
  <p:sldSz cx="12188825" cy="6858000"/>
  <p:notesSz cx="6858000" cy="9144000"/>
  <p:custDataLst>
    <p:tags r:id="rId10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0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457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80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80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45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E6C1C-7AAC-4A74-8261-4D4E3F5ACF06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48C03-1F59-4195-894F-AFC5ABD1EBA3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B3B26-218C-4385-B364-F4EB12FE238A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86078-CAD5-4DC2-BE56-4C049F6B33BC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C5052-FE68-4F34-A074-3C8ABF68DAC4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EE46C-0FDF-4330-B0FD-2811B4F88353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150D2-A307-4104-8E0A-5AAD3C64DB47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ED335-4992-4A23-99AA-B0584DE3A962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88EB2-6B1D-4D18-B69E-1CF3BE0C50A1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2820C2-F78E-4F67-8290-3B24EA20B54C}" type="datetime1">
              <a:rPr lang="ru-RU" smtClean="0"/>
              <a:pPr rtl="0"/>
              <a:t>14.06.2019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Relative pronouns and relative clauses</a:t>
            </a:r>
            <a:endParaRPr lang="ru-RU" dirty="0"/>
          </a:p>
        </p:txBody>
      </p:sp>
      <p:sp>
        <p:nvSpPr>
          <p:cNvPr id="4" name="Объект 13"/>
          <p:cNvSpPr txBox="1">
            <a:spLocks/>
          </p:cNvSpPr>
          <p:nvPr/>
        </p:nvSpPr>
        <p:spPr>
          <a:xfrm>
            <a:off x="1522413" y="4941168"/>
            <a:ext cx="6300191" cy="1227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Колмыкова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Светлана Евгеньевна, учитель английского языка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1341884" y="908720"/>
            <a:ext cx="630019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МАОУ «СОШ №154 г. Челябинска»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9" cy="1483568"/>
          </a:xfrm>
        </p:spPr>
        <p:txBody>
          <a:bodyPr rtlCol="0">
            <a:normAutofit/>
          </a:bodyPr>
          <a:lstStyle/>
          <a:p>
            <a:pPr rtl="0"/>
            <a:r>
              <a:rPr lang="en-US" sz="4800" dirty="0"/>
              <a:t>Relative pronouns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en-US" sz="4800" dirty="0"/>
              <a:t>(</a:t>
            </a:r>
            <a:r>
              <a:rPr lang="ru-RU" sz="4800" dirty="0"/>
              <a:t>относительные местоимения)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1796C7-6CCC-4435-9AB7-0BE320723A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171" y="1936228"/>
            <a:ext cx="8648879" cy="4373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829799" cy="14115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Relative clauses (</a:t>
            </a:r>
            <a:r>
              <a:rPr lang="ru-RU" sz="4800" dirty="0" smtClean="0"/>
              <a:t>относительные придаточные предложения)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413" y="2276872"/>
            <a:ext cx="9829799" cy="38921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can use relative clauses </a:t>
            </a:r>
            <a:r>
              <a:rPr lang="en-US" sz="3600" b="1" dirty="0" smtClean="0"/>
              <a:t>to join two sentences</a:t>
            </a:r>
            <a:r>
              <a:rPr lang="en-US" sz="3600" dirty="0" smtClean="0"/>
              <a:t> or </a:t>
            </a:r>
            <a:r>
              <a:rPr lang="en-US" sz="3600" b="1" dirty="0" smtClean="0"/>
              <a:t>to give more information</a:t>
            </a:r>
            <a:r>
              <a:rPr lang="en-US" sz="3600" dirty="0" smtClean="0"/>
              <a:t> about </a:t>
            </a:r>
            <a:r>
              <a:rPr lang="en-US" sz="3600" dirty="0" smtClean="0"/>
              <a:t>something.</a:t>
            </a:r>
          </a:p>
          <a:p>
            <a:r>
              <a:rPr lang="en-US" sz="3600" dirty="0" smtClean="0"/>
              <a:t>We </a:t>
            </a:r>
            <a:r>
              <a:rPr lang="en-US" sz="3600" dirty="0" smtClean="0"/>
              <a:t>use relative clauses </a:t>
            </a:r>
            <a:r>
              <a:rPr lang="en-US" sz="3600" i="1" dirty="0" smtClean="0"/>
              <a:t>to describe people</a:t>
            </a:r>
            <a:r>
              <a:rPr lang="en-US" sz="3600" dirty="0" smtClean="0"/>
              <a:t>, </a:t>
            </a:r>
            <a:r>
              <a:rPr lang="en-US" sz="3600" i="1" dirty="0" smtClean="0"/>
              <a:t>things</a:t>
            </a:r>
            <a:r>
              <a:rPr lang="en-US" sz="3600" dirty="0" smtClean="0"/>
              <a:t>, </a:t>
            </a:r>
            <a:r>
              <a:rPr lang="en-US" sz="3600" i="1" dirty="0" smtClean="0"/>
              <a:t>time</a:t>
            </a:r>
            <a:r>
              <a:rPr lang="en-US" sz="3600" dirty="0" smtClean="0"/>
              <a:t>, </a:t>
            </a:r>
            <a:r>
              <a:rPr lang="en-US" sz="3600" i="1" dirty="0" smtClean="0"/>
              <a:t>places</a:t>
            </a:r>
            <a:r>
              <a:rPr lang="en-US" sz="3600" dirty="0" smtClean="0"/>
              <a:t> or </a:t>
            </a:r>
            <a:r>
              <a:rPr lang="en-US" sz="3600" i="1" dirty="0" smtClean="0"/>
              <a:t>reasons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8" cy="1483568"/>
          </a:xfrm>
        </p:spPr>
        <p:txBody>
          <a:bodyPr rtlCol="0">
            <a:normAutofit/>
          </a:bodyPr>
          <a:lstStyle/>
          <a:p>
            <a:r>
              <a:rPr lang="en-US" sz="4400" dirty="0" smtClean="0"/>
              <a:t>Types of Relative clauses: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22413" y="1739348"/>
            <a:ext cx="4800600" cy="838200"/>
          </a:xfrm>
        </p:spPr>
        <p:txBody>
          <a:bodyPr rtlCol="0"/>
          <a:lstStyle/>
          <a:p>
            <a:r>
              <a:rPr lang="en-US" sz="3200" u="sng" dirty="0"/>
              <a:t>Defining relative clauses </a:t>
            </a:r>
            <a:r>
              <a:rPr lang="en-US" sz="3200" dirty="0" smtClean="0"/>
              <a:t>(</a:t>
            </a:r>
            <a:r>
              <a:rPr lang="ru-RU" sz="3200" i="1" dirty="0" smtClean="0"/>
              <a:t>ограничительные</a:t>
            </a:r>
            <a:r>
              <a:rPr lang="en-US" sz="3200" i="1" dirty="0" smtClean="0"/>
              <a:t>)</a:t>
            </a:r>
            <a:endParaRPr lang="ru-RU" sz="3200" u="sng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522413" y="2996952"/>
            <a:ext cx="4800600" cy="2520280"/>
          </a:xfrm>
        </p:spPr>
        <p:txBody>
          <a:bodyPr rtlCol="0">
            <a:normAutofit/>
          </a:bodyPr>
          <a:lstStyle/>
          <a:p>
            <a:r>
              <a:rPr lang="en-GB" sz="2800" dirty="0" smtClean="0"/>
              <a:t>give </a:t>
            </a:r>
            <a:r>
              <a:rPr lang="en-GB" sz="2800" b="1" i="1" dirty="0" smtClean="0"/>
              <a:t>essential information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sentence will not be complete without them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551613" y="1729409"/>
            <a:ext cx="5303440" cy="838200"/>
          </a:xfrm>
        </p:spPr>
        <p:txBody>
          <a:bodyPr rtlCol="0"/>
          <a:lstStyle/>
          <a:p>
            <a:r>
              <a:rPr lang="en-US" sz="3200" u="sng" dirty="0"/>
              <a:t>Non-defining relative </a:t>
            </a:r>
            <a:r>
              <a:rPr lang="en-US" sz="3200" u="sng" dirty="0" smtClean="0"/>
              <a:t>clauses</a:t>
            </a:r>
            <a:r>
              <a:rPr lang="en-US" sz="3200" dirty="0" smtClean="0"/>
              <a:t> (</a:t>
            </a:r>
            <a:r>
              <a:rPr lang="ru-RU" sz="3200" i="1" dirty="0" smtClean="0"/>
              <a:t>распространительные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551613" y="2996952"/>
            <a:ext cx="4800600" cy="3744416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give </a:t>
            </a:r>
            <a:r>
              <a:rPr lang="en-US" sz="2800" b="1" i="1" dirty="0" smtClean="0"/>
              <a:t>extra </a:t>
            </a:r>
            <a:r>
              <a:rPr lang="en-US" sz="2800" b="1" i="1" dirty="0" err="1" smtClean="0"/>
              <a:t>nformation</a:t>
            </a:r>
            <a:r>
              <a:rPr lang="en-US" sz="2800" dirty="0" smtClean="0"/>
              <a:t> we do not usually need to understand the sense of the sentence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r>
              <a:rPr lang="en-US" sz="2800" dirty="0" smtClean="0"/>
              <a:t>They go </a:t>
            </a:r>
            <a:r>
              <a:rPr lang="en-US" sz="2800" dirty="0" smtClean="0"/>
              <a:t>between commas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8" cy="1483568"/>
          </a:xfrm>
        </p:spPr>
        <p:txBody>
          <a:bodyPr rtlCol="0">
            <a:normAutofit/>
          </a:bodyPr>
          <a:lstStyle/>
          <a:p>
            <a:r>
              <a:rPr lang="en-US" sz="4400" dirty="0" smtClean="0"/>
              <a:t>Types of Relative clauses: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22413" y="1739348"/>
            <a:ext cx="4800600" cy="838200"/>
          </a:xfrm>
        </p:spPr>
        <p:txBody>
          <a:bodyPr rtlCol="0"/>
          <a:lstStyle/>
          <a:p>
            <a:r>
              <a:rPr lang="en-US" sz="3200" u="sng" dirty="0"/>
              <a:t>Defining relative clauses </a:t>
            </a:r>
            <a:endParaRPr lang="ru-RU" sz="3200" u="sng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522413" y="2577548"/>
            <a:ext cx="4800600" cy="4163820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en-US" sz="2800" dirty="0">
                <a:solidFill>
                  <a:schemeClr val="tx2"/>
                </a:solidFill>
              </a:rPr>
              <a:t>Ex.: The man </a:t>
            </a:r>
            <a:r>
              <a:rPr lang="en-US" sz="2800" b="1" dirty="0">
                <a:solidFill>
                  <a:schemeClr val="tx2"/>
                </a:solidFill>
              </a:rPr>
              <a:t>who answered the phone</a:t>
            </a:r>
            <a:r>
              <a:rPr lang="en-US" sz="2800" dirty="0">
                <a:solidFill>
                  <a:schemeClr val="tx2"/>
                </a:solidFill>
              </a:rPr>
              <a:t> was my father.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We CAN:</a:t>
            </a:r>
          </a:p>
          <a:p>
            <a:r>
              <a:rPr lang="en-US" sz="2800" dirty="0">
                <a:solidFill>
                  <a:schemeClr val="tx2"/>
                </a:solidFill>
              </a:rPr>
              <a:t>replace </a:t>
            </a:r>
            <a:r>
              <a:rPr lang="en-US" sz="2800" i="1" dirty="0">
                <a:solidFill>
                  <a:schemeClr val="tx2"/>
                </a:solidFill>
              </a:rPr>
              <a:t>who/which </a:t>
            </a:r>
            <a:r>
              <a:rPr lang="en-US" sz="2800" dirty="0">
                <a:solidFill>
                  <a:schemeClr val="tx2"/>
                </a:solidFill>
              </a:rPr>
              <a:t>with </a:t>
            </a:r>
            <a:r>
              <a:rPr lang="en-US" sz="2800" i="1" dirty="0">
                <a:solidFill>
                  <a:schemeClr val="tx2"/>
                </a:solidFill>
              </a:rPr>
              <a:t>that</a:t>
            </a:r>
          </a:p>
          <a:p>
            <a:r>
              <a:rPr lang="en-US" sz="2800" dirty="0">
                <a:solidFill>
                  <a:schemeClr val="tx2"/>
                </a:solidFill>
              </a:rPr>
              <a:t>leave out </a:t>
            </a:r>
            <a:r>
              <a:rPr lang="en-US" sz="2800" i="1" dirty="0">
                <a:solidFill>
                  <a:schemeClr val="tx2"/>
                </a:solidFill>
              </a:rPr>
              <a:t>who/which/that </a:t>
            </a:r>
            <a:r>
              <a:rPr lang="en-US" sz="2800" dirty="0">
                <a:solidFill>
                  <a:schemeClr val="tx2"/>
                </a:solidFill>
              </a:rPr>
              <a:t>if it’s not the subject.             </a:t>
            </a:r>
            <a:r>
              <a:rPr lang="en-US" sz="2800" dirty="0" smtClean="0">
                <a:solidFill>
                  <a:schemeClr val="tx2"/>
                </a:solidFill>
              </a:rPr>
              <a:t>           Ex</a:t>
            </a:r>
            <a:r>
              <a:rPr lang="en-US" sz="2800" dirty="0">
                <a:solidFill>
                  <a:schemeClr val="tx2"/>
                </a:solidFill>
              </a:rPr>
              <a:t>.: That’s the house </a:t>
            </a:r>
            <a:r>
              <a:rPr lang="en-US" sz="2800" strike="sngStrike" dirty="0">
                <a:solidFill>
                  <a:schemeClr val="tx2"/>
                </a:solidFill>
              </a:rPr>
              <a:t>that/which</a:t>
            </a:r>
            <a:r>
              <a:rPr lang="en-US" sz="2800" dirty="0">
                <a:solidFill>
                  <a:schemeClr val="tx2"/>
                </a:solidFill>
              </a:rPr>
              <a:t> we bought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</a:rPr>
              <a:t>НО</a:t>
            </a:r>
            <a:r>
              <a:rPr lang="ru-RU" sz="2800" dirty="0" smtClean="0">
                <a:solidFill>
                  <a:schemeClr val="tx2"/>
                </a:solidFill>
              </a:rPr>
              <a:t>: </a:t>
            </a:r>
            <a:r>
              <a:rPr lang="en-US" sz="2800" dirty="0" smtClean="0">
                <a:solidFill>
                  <a:schemeClr val="tx2"/>
                </a:solidFill>
              </a:rPr>
              <a:t>That’s the man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</a:rPr>
              <a:t>who/which</a:t>
            </a:r>
            <a:r>
              <a:rPr lang="en-US" sz="2800" dirty="0" smtClean="0">
                <a:solidFill>
                  <a:schemeClr val="tx2"/>
                </a:solidFill>
              </a:rPr>
              <a:t> helped me.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551613" y="1729409"/>
            <a:ext cx="5303440" cy="838200"/>
          </a:xfrm>
        </p:spPr>
        <p:txBody>
          <a:bodyPr rtlCol="0"/>
          <a:lstStyle/>
          <a:p>
            <a:r>
              <a:rPr lang="en-US" sz="3200" u="sng" dirty="0"/>
              <a:t>Non-defining relative clauses 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551613" y="2623932"/>
            <a:ext cx="4800600" cy="411743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Ex.: </a:t>
            </a:r>
            <a:r>
              <a:rPr lang="en-US" sz="2800" dirty="0" err="1">
                <a:solidFill>
                  <a:schemeClr val="tx2"/>
                </a:solidFill>
              </a:rPr>
              <a:t>Mr</a:t>
            </a:r>
            <a:r>
              <a:rPr lang="en-US" sz="2800" dirty="0">
                <a:solidFill>
                  <a:schemeClr val="tx2"/>
                </a:solidFill>
              </a:rPr>
              <a:t> Boddington, </a:t>
            </a:r>
            <a:r>
              <a:rPr lang="en-US" sz="2800" b="1" dirty="0">
                <a:solidFill>
                  <a:schemeClr val="tx2"/>
                </a:solidFill>
              </a:rPr>
              <a:t>who was my best friend’s father</a:t>
            </a:r>
            <a:r>
              <a:rPr lang="en-US" sz="2800" dirty="0">
                <a:solidFill>
                  <a:schemeClr val="tx2"/>
                </a:solidFill>
              </a:rPr>
              <a:t>, won the lottery.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We CANNOT:</a:t>
            </a:r>
          </a:p>
          <a:p>
            <a:r>
              <a:rPr lang="en-US" sz="2800" dirty="0">
                <a:solidFill>
                  <a:schemeClr val="tx2"/>
                </a:solidFill>
              </a:rPr>
              <a:t>use </a:t>
            </a:r>
            <a:r>
              <a:rPr lang="en-US" sz="2800" i="1" dirty="0">
                <a:solidFill>
                  <a:schemeClr val="tx2"/>
                </a:solidFill>
              </a:rPr>
              <a:t>that</a:t>
            </a:r>
          </a:p>
          <a:p>
            <a:r>
              <a:rPr lang="en-US" sz="2800" dirty="0">
                <a:solidFill>
                  <a:schemeClr val="tx2"/>
                </a:solidFill>
              </a:rPr>
              <a:t>leave out </a:t>
            </a:r>
            <a:r>
              <a:rPr lang="en-US" sz="2800" i="1" dirty="0">
                <a:solidFill>
                  <a:schemeClr val="tx2"/>
                </a:solidFill>
              </a:rPr>
              <a:t>who/which</a:t>
            </a:r>
            <a:r>
              <a:rPr lang="en-US" sz="2800" dirty="0">
                <a:solidFill>
                  <a:schemeClr val="tx2"/>
                </a:solidFill>
              </a:rPr>
              <a:t>.   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  </a:t>
            </a:r>
            <a:r>
              <a:rPr lang="en-US" sz="2800" dirty="0">
                <a:solidFill>
                  <a:schemeClr val="tx2"/>
                </a:solidFill>
              </a:rPr>
              <a:t>Ex.: Our coach, who is wearing a red jacket, won a gold medal.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548680"/>
            <a:ext cx="9829799" cy="1051520"/>
          </a:xfrm>
        </p:spPr>
        <p:txBody>
          <a:bodyPr rtlCol="0">
            <a:normAutofit/>
          </a:bodyPr>
          <a:lstStyle/>
          <a:p>
            <a:pPr rtl="0"/>
            <a:r>
              <a:rPr lang="en-US" sz="4800" dirty="0" smtClean="0"/>
              <a:t>For example: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/>
            <a:r>
              <a:rPr lang="en-US" sz="3200" dirty="0" smtClean="0"/>
              <a:t>My sister who lives in Chicago visited me yesterday. (Def</a:t>
            </a:r>
            <a:r>
              <a:rPr lang="en-US" sz="3200" dirty="0" smtClean="0"/>
              <a:t>.)</a:t>
            </a:r>
          </a:p>
          <a:p>
            <a:pPr marL="0" indent="0" algn="r">
              <a:buNone/>
            </a:pPr>
            <a:r>
              <a:rPr lang="en-US" sz="3200" dirty="0" smtClean="0"/>
              <a:t>I have two or more sisters. I’m talking about the one that lives in Chicago.</a:t>
            </a:r>
            <a:endParaRPr lang="en-US" sz="3200" dirty="0" smtClean="0"/>
          </a:p>
          <a:p>
            <a:pPr marL="0" indent="0"/>
            <a:endParaRPr lang="en-US" sz="3200" dirty="0" smtClean="0"/>
          </a:p>
          <a:p>
            <a:pPr marL="0" indent="0"/>
            <a:r>
              <a:rPr lang="en-US" sz="3200" dirty="0" smtClean="0"/>
              <a:t>My </a:t>
            </a:r>
            <a:r>
              <a:rPr lang="en-US" sz="3200" dirty="0" smtClean="0"/>
              <a:t>sister, who lives in Chicago, visited me yesterday. (Non-def</a:t>
            </a:r>
            <a:r>
              <a:rPr lang="en-US" sz="3200" dirty="0" smtClean="0"/>
              <a:t>.)</a:t>
            </a:r>
          </a:p>
          <a:p>
            <a:pPr marL="0" indent="0" algn="r">
              <a:buNone/>
            </a:pPr>
            <a:r>
              <a:rPr lang="en-US" sz="3200" dirty="0" smtClean="0"/>
              <a:t>I have one sister. And by the way, she lives in Chicago.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валюты (широкоэкранный формат)</Template>
  <TotalTime>282</TotalTime>
  <Words>221</Words>
  <Application>Microsoft Office PowerPoint</Application>
  <PresentationFormat>Произвольный</PresentationFormat>
  <Paragraphs>36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Символы валюты 16 х 9</vt:lpstr>
      <vt:lpstr>Relative pronouns and relative clauses</vt:lpstr>
      <vt:lpstr>Relative pronouns  (относительные местоимения)</vt:lpstr>
      <vt:lpstr>Relative clauses (относительные придаточные предложения)</vt:lpstr>
      <vt:lpstr>Types of Relative clauses:</vt:lpstr>
      <vt:lpstr>Types of Relative clauses:</vt:lpstr>
      <vt:lpstr>For example: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pronouns and relative clauses</dc:title>
  <dc:creator>Император</dc:creator>
  <cp:lastModifiedBy>dns-acer2013</cp:lastModifiedBy>
  <cp:revision>29</cp:revision>
  <dcterms:created xsi:type="dcterms:W3CDTF">2018-12-13T16:05:47Z</dcterms:created>
  <dcterms:modified xsi:type="dcterms:W3CDTF">2019-06-14T07:53:28Z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